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2" r:id="rId8"/>
    <p:sldId id="266" r:id="rId9"/>
    <p:sldId id="263" r:id="rId10"/>
    <p:sldId id="264" r:id="rId11"/>
    <p:sldId id="265" r:id="rId12"/>
    <p:sldId id="267" r:id="rId13"/>
    <p:sldId id="268"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2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0DC957-04A5-428F-8521-1AE8A201DC1F}" type="datetimeFigureOut">
              <a:rPr lang="ru-RU" smtClean="0"/>
              <a:pPr/>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0047E4-55A0-49EE-8166-F40CA9CDF41D}" type="slidenum">
              <a:rPr lang="ru-RU" smtClean="0"/>
              <a:pPr/>
              <a:t>‹#›</a:t>
            </a:fld>
            <a:endParaRPr lang="ru-RU"/>
          </a:p>
        </p:txBody>
      </p:sp>
    </p:spTree>
    <p:extLst>
      <p:ext uri="{BB962C8B-B14F-4D97-AF65-F5344CB8AC3E}">
        <p14:creationId xmlns:p14="http://schemas.microsoft.com/office/powerpoint/2010/main" val="20539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0DC957-04A5-428F-8521-1AE8A201DC1F}" type="datetimeFigureOut">
              <a:rPr lang="ru-RU" smtClean="0"/>
              <a:pPr/>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0047E4-55A0-49EE-8166-F40CA9CDF41D}" type="slidenum">
              <a:rPr lang="ru-RU" smtClean="0"/>
              <a:pPr/>
              <a:t>‹#›</a:t>
            </a:fld>
            <a:endParaRPr lang="ru-RU"/>
          </a:p>
        </p:txBody>
      </p:sp>
    </p:spTree>
    <p:extLst>
      <p:ext uri="{BB962C8B-B14F-4D97-AF65-F5344CB8AC3E}">
        <p14:creationId xmlns:p14="http://schemas.microsoft.com/office/powerpoint/2010/main" val="415275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0DC957-04A5-428F-8521-1AE8A201DC1F}" type="datetimeFigureOut">
              <a:rPr lang="ru-RU" smtClean="0"/>
              <a:pPr/>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0047E4-55A0-49EE-8166-F40CA9CDF41D}" type="slidenum">
              <a:rPr lang="ru-RU" smtClean="0"/>
              <a:pPr/>
              <a:t>‹#›</a:t>
            </a:fld>
            <a:endParaRPr lang="ru-RU"/>
          </a:p>
        </p:txBody>
      </p:sp>
    </p:spTree>
    <p:extLst>
      <p:ext uri="{BB962C8B-B14F-4D97-AF65-F5344CB8AC3E}">
        <p14:creationId xmlns:p14="http://schemas.microsoft.com/office/powerpoint/2010/main" val="135543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0DC957-04A5-428F-8521-1AE8A201DC1F}" type="datetimeFigureOut">
              <a:rPr lang="ru-RU" smtClean="0"/>
              <a:pPr/>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0047E4-55A0-49EE-8166-F40CA9CDF41D}" type="slidenum">
              <a:rPr lang="ru-RU" smtClean="0"/>
              <a:pPr/>
              <a:t>‹#›</a:t>
            </a:fld>
            <a:endParaRPr lang="ru-RU"/>
          </a:p>
        </p:txBody>
      </p:sp>
    </p:spTree>
    <p:extLst>
      <p:ext uri="{BB962C8B-B14F-4D97-AF65-F5344CB8AC3E}">
        <p14:creationId xmlns:p14="http://schemas.microsoft.com/office/powerpoint/2010/main" val="242928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0DC957-04A5-428F-8521-1AE8A201DC1F}" type="datetimeFigureOut">
              <a:rPr lang="ru-RU" smtClean="0"/>
              <a:pPr/>
              <a:t>22.03.2024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0047E4-55A0-49EE-8166-F40CA9CDF41D}" type="slidenum">
              <a:rPr lang="ru-RU" smtClean="0"/>
              <a:pPr/>
              <a:t>‹#›</a:t>
            </a:fld>
            <a:endParaRPr lang="ru-RU"/>
          </a:p>
        </p:txBody>
      </p:sp>
    </p:spTree>
    <p:extLst>
      <p:ext uri="{BB962C8B-B14F-4D97-AF65-F5344CB8AC3E}">
        <p14:creationId xmlns:p14="http://schemas.microsoft.com/office/powerpoint/2010/main" val="307453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0DC957-04A5-428F-8521-1AE8A201DC1F}" type="datetimeFigureOut">
              <a:rPr lang="ru-RU" smtClean="0"/>
              <a:pPr/>
              <a:t>22.03.2024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0047E4-55A0-49EE-8166-F40CA9CDF41D}" type="slidenum">
              <a:rPr lang="ru-RU" smtClean="0"/>
              <a:pPr/>
              <a:t>‹#›</a:t>
            </a:fld>
            <a:endParaRPr lang="ru-RU"/>
          </a:p>
        </p:txBody>
      </p:sp>
    </p:spTree>
    <p:extLst>
      <p:ext uri="{BB962C8B-B14F-4D97-AF65-F5344CB8AC3E}">
        <p14:creationId xmlns:p14="http://schemas.microsoft.com/office/powerpoint/2010/main" val="5049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0DC957-04A5-428F-8521-1AE8A201DC1F}" type="datetimeFigureOut">
              <a:rPr lang="ru-RU" smtClean="0"/>
              <a:pPr/>
              <a:t>22.03.2024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0047E4-55A0-49EE-8166-F40CA9CDF41D}" type="slidenum">
              <a:rPr lang="ru-RU" smtClean="0"/>
              <a:pPr/>
              <a:t>‹#›</a:t>
            </a:fld>
            <a:endParaRPr lang="ru-RU"/>
          </a:p>
        </p:txBody>
      </p:sp>
    </p:spTree>
    <p:extLst>
      <p:ext uri="{BB962C8B-B14F-4D97-AF65-F5344CB8AC3E}">
        <p14:creationId xmlns:p14="http://schemas.microsoft.com/office/powerpoint/2010/main" val="98530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0DC957-04A5-428F-8521-1AE8A201DC1F}" type="datetimeFigureOut">
              <a:rPr lang="ru-RU" smtClean="0"/>
              <a:pPr/>
              <a:t>22.03.2024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0047E4-55A0-49EE-8166-F40CA9CDF41D}" type="slidenum">
              <a:rPr lang="ru-RU" smtClean="0"/>
              <a:pPr/>
              <a:t>‹#›</a:t>
            </a:fld>
            <a:endParaRPr lang="ru-RU"/>
          </a:p>
        </p:txBody>
      </p:sp>
    </p:spTree>
    <p:extLst>
      <p:ext uri="{BB962C8B-B14F-4D97-AF65-F5344CB8AC3E}">
        <p14:creationId xmlns:p14="http://schemas.microsoft.com/office/powerpoint/2010/main" val="676450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0DC957-04A5-428F-8521-1AE8A201DC1F}" type="datetimeFigureOut">
              <a:rPr lang="ru-RU" smtClean="0"/>
              <a:pPr/>
              <a:t>22.03.2024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0047E4-55A0-49EE-8166-F40CA9CDF41D}" type="slidenum">
              <a:rPr lang="ru-RU" smtClean="0"/>
              <a:pPr/>
              <a:t>‹#›</a:t>
            </a:fld>
            <a:endParaRPr lang="ru-RU"/>
          </a:p>
        </p:txBody>
      </p:sp>
    </p:spTree>
    <p:extLst>
      <p:ext uri="{BB962C8B-B14F-4D97-AF65-F5344CB8AC3E}">
        <p14:creationId xmlns:p14="http://schemas.microsoft.com/office/powerpoint/2010/main" val="111220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0DC957-04A5-428F-8521-1AE8A201DC1F}" type="datetimeFigureOut">
              <a:rPr lang="ru-RU" smtClean="0"/>
              <a:pPr/>
              <a:t>22.03.2024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0047E4-55A0-49EE-8166-F40CA9CDF41D}" type="slidenum">
              <a:rPr lang="ru-RU" smtClean="0"/>
              <a:pPr/>
              <a:t>‹#›</a:t>
            </a:fld>
            <a:endParaRPr lang="ru-RU"/>
          </a:p>
        </p:txBody>
      </p:sp>
    </p:spTree>
    <p:extLst>
      <p:ext uri="{BB962C8B-B14F-4D97-AF65-F5344CB8AC3E}">
        <p14:creationId xmlns:p14="http://schemas.microsoft.com/office/powerpoint/2010/main" val="390153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10DC957-04A5-428F-8521-1AE8A201DC1F}" type="datetimeFigureOut">
              <a:rPr lang="ru-RU" smtClean="0"/>
              <a:pPr/>
              <a:t>22.03.2024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0047E4-55A0-49EE-8166-F40CA9CDF41D}" type="slidenum">
              <a:rPr lang="ru-RU" smtClean="0"/>
              <a:pPr/>
              <a:t>‹#›</a:t>
            </a:fld>
            <a:endParaRPr lang="ru-RU"/>
          </a:p>
        </p:txBody>
      </p:sp>
    </p:spTree>
    <p:extLst>
      <p:ext uri="{BB962C8B-B14F-4D97-AF65-F5344CB8AC3E}">
        <p14:creationId xmlns:p14="http://schemas.microsoft.com/office/powerpoint/2010/main" val="3253604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DC957-04A5-428F-8521-1AE8A201DC1F}" type="datetimeFigureOut">
              <a:rPr lang="ru-RU" smtClean="0"/>
              <a:pPr/>
              <a:t>22.03.2024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047E4-55A0-49EE-8166-F40CA9CDF41D}" type="slidenum">
              <a:rPr lang="ru-RU" smtClean="0"/>
              <a:pPr/>
              <a:t>‹#›</a:t>
            </a:fld>
            <a:endParaRPr lang="ru-RU"/>
          </a:p>
        </p:txBody>
      </p:sp>
    </p:spTree>
    <p:extLst>
      <p:ext uri="{BB962C8B-B14F-4D97-AF65-F5344CB8AC3E}">
        <p14:creationId xmlns:p14="http://schemas.microsoft.com/office/powerpoint/2010/main" val="2601998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337351"/>
            <a:ext cx="9144000" cy="1162975"/>
          </a:xfrm>
        </p:spPr>
        <p:txBody>
          <a:bodyPr>
            <a:normAutofit/>
          </a:bodyPr>
          <a:lstStyle/>
          <a:p>
            <a:r>
              <a:rPr lang="ru-RU" sz="1800" b="1" dirty="0" smtClean="0">
                <a:solidFill>
                  <a:srgbClr val="7030A0"/>
                </a:solidFill>
              </a:rPr>
              <a:t>ДЕТСКИЙ </a:t>
            </a:r>
            <a:r>
              <a:rPr lang="ru-RU" sz="1800" b="1" dirty="0">
                <a:solidFill>
                  <a:srgbClr val="7030A0"/>
                </a:solidFill>
              </a:rPr>
              <a:t>САД «АЛЕНУШКА», СТРКУРНОЕ ПОРАЗДЕЛЕНИЕ МБОУ                       </a:t>
            </a:r>
            <a:br>
              <a:rPr lang="ru-RU" sz="1800" b="1" dirty="0">
                <a:solidFill>
                  <a:srgbClr val="7030A0"/>
                </a:solidFill>
              </a:rPr>
            </a:br>
            <a:r>
              <a:rPr lang="ru-RU" sz="1800" b="1" dirty="0">
                <a:solidFill>
                  <a:srgbClr val="7030A0"/>
                </a:solidFill>
              </a:rPr>
              <a:t>БОЧКАРСКАЯ СОШ ИМЕНИ ГЕРОЯ СОВЕТСКОГО </a:t>
            </a:r>
            <a:r>
              <a:rPr lang="ru-RU" sz="1800" b="1" dirty="0" smtClean="0">
                <a:solidFill>
                  <a:srgbClr val="7030A0"/>
                </a:solidFill>
              </a:rPr>
              <a:t> СОЮЗА  </a:t>
            </a:r>
            <a:r>
              <a:rPr lang="ru-RU" sz="1800" b="1" dirty="0" smtClean="0">
                <a:solidFill>
                  <a:srgbClr val="7030A0"/>
                </a:solidFill>
              </a:rPr>
              <a:t>Д.И.ШКУРАТА</a:t>
            </a:r>
            <a:endParaRPr lang="ru-RU" sz="1800" b="1" dirty="0">
              <a:solidFill>
                <a:srgbClr val="7030A0"/>
              </a:solidFill>
            </a:endParaRPr>
          </a:p>
        </p:txBody>
      </p:sp>
      <p:sp>
        <p:nvSpPr>
          <p:cNvPr id="3" name="Подзаголовок 2"/>
          <p:cNvSpPr>
            <a:spLocks noGrp="1"/>
          </p:cNvSpPr>
          <p:nvPr>
            <p:ph type="subTitle" idx="1"/>
          </p:nvPr>
        </p:nvSpPr>
        <p:spPr>
          <a:xfrm>
            <a:off x="1524000" y="5113538"/>
            <a:ext cx="9144000" cy="144262"/>
          </a:xfrm>
        </p:spPr>
        <p:txBody>
          <a:bodyPr>
            <a:normAutofit fontScale="25000" lnSpcReduction="20000"/>
          </a:bodyPr>
          <a:lstStyle/>
          <a:p>
            <a:endParaRPr lang="ru-RU" sz="5500" b="1" dirty="0" smtClean="0">
              <a:solidFill>
                <a:srgbClr val="7030A0"/>
              </a:solidFill>
            </a:endParaRPr>
          </a:p>
          <a:p>
            <a:r>
              <a:rPr lang="ru-RU" sz="5500" b="1" dirty="0" smtClean="0">
                <a:solidFill>
                  <a:srgbClr val="7030A0"/>
                </a:solidFill>
                <a:latin typeface="+mj-lt"/>
              </a:rPr>
              <a:t>Мастер - класс:</a:t>
            </a:r>
          </a:p>
          <a:p>
            <a:r>
              <a:rPr lang="ru-RU" sz="5500" b="1" dirty="0" smtClean="0">
                <a:solidFill>
                  <a:srgbClr val="7030A0"/>
                </a:solidFill>
                <a:latin typeface="+mj-lt"/>
              </a:rPr>
              <a:t>«ОБЕРЕГ ДЛЯ ДОМА – ПОДКОВА НА СЧАСТЬЕ»</a:t>
            </a:r>
          </a:p>
          <a:p>
            <a:r>
              <a:rPr lang="ru-RU" sz="5600" dirty="0" smtClean="0">
                <a:solidFill>
                  <a:srgbClr val="7030A0"/>
                </a:solidFill>
                <a:latin typeface="+mj-lt"/>
              </a:rPr>
              <a:t>( номинация: для родителей с детьми 5-6 лет )</a:t>
            </a:r>
          </a:p>
          <a:p>
            <a:r>
              <a:rPr lang="ru-RU" sz="5600" dirty="0" smtClean="0">
                <a:solidFill>
                  <a:srgbClr val="7030A0"/>
                </a:solidFill>
                <a:latin typeface="+mj-lt"/>
              </a:rPr>
              <a:t>Подготовила воспитатель: </a:t>
            </a:r>
            <a:r>
              <a:rPr lang="ru-RU" sz="5600" dirty="0" err="1" smtClean="0">
                <a:solidFill>
                  <a:srgbClr val="7030A0"/>
                </a:solidFill>
                <a:latin typeface="+mj-lt"/>
              </a:rPr>
              <a:t>Зацаринная</a:t>
            </a:r>
            <a:r>
              <a:rPr lang="ru-RU" sz="5600" dirty="0" smtClean="0">
                <a:solidFill>
                  <a:srgbClr val="7030A0"/>
                </a:solidFill>
                <a:latin typeface="+mj-lt"/>
              </a:rPr>
              <a:t> Н.А.</a:t>
            </a:r>
          </a:p>
          <a:p>
            <a:r>
              <a:rPr lang="ru-RU" sz="5600" dirty="0" smtClean="0">
                <a:solidFill>
                  <a:srgbClr val="7030A0"/>
                </a:solidFill>
                <a:latin typeface="+mj-lt"/>
              </a:rPr>
              <a:t>С. </a:t>
            </a:r>
            <a:r>
              <a:rPr lang="ru-RU" sz="5600" dirty="0" err="1" smtClean="0">
                <a:solidFill>
                  <a:srgbClr val="7030A0"/>
                </a:solidFill>
                <a:latin typeface="+mj-lt"/>
              </a:rPr>
              <a:t>Бочкари</a:t>
            </a:r>
            <a:r>
              <a:rPr lang="ru-RU" sz="5600" dirty="0" smtClean="0">
                <a:solidFill>
                  <a:srgbClr val="7030A0"/>
                </a:solidFill>
                <a:latin typeface="+mj-lt"/>
              </a:rPr>
              <a:t> 2024 г.</a:t>
            </a:r>
            <a:endParaRPr lang="ru-RU" sz="5600" dirty="0">
              <a:solidFill>
                <a:srgbClr val="7030A0"/>
              </a:solidFill>
              <a:latin typeface="+mj-lt"/>
            </a:endParaRPr>
          </a:p>
        </p:txBody>
      </p:sp>
      <p:pic>
        <p:nvPicPr>
          <p:cNvPr id="1026" name="Picture 2" descr="https://bileton.ru/uploads/large/ad5cc83cd286e35baa907cf4724932c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478" y="1669001"/>
            <a:ext cx="4995384" cy="355970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89559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dirty="0" smtClean="0">
                <a:solidFill>
                  <a:srgbClr val="7030A0"/>
                </a:solidFill>
              </a:rPr>
              <a:t>Далее оформляем наши обереги  нужной символикой.</a:t>
            </a:r>
            <a:br>
              <a:rPr lang="ru-RU" sz="1800" dirty="0" smtClean="0">
                <a:solidFill>
                  <a:srgbClr val="7030A0"/>
                </a:solidFill>
              </a:rPr>
            </a:br>
            <a:r>
              <a:rPr lang="ru-RU" sz="1800" dirty="0" smtClean="0">
                <a:solidFill>
                  <a:srgbClr val="7030A0"/>
                </a:solidFill>
              </a:rPr>
              <a:t>Существует одна тонкость. Дело в том, что все детали, которые крепятся на декоративном обереге, не случайны и имеют определенное значение. Поэтому украшая их, я познакомила родителей со значением деталей, которые можно приклеить к талисману.</a:t>
            </a:r>
            <a:br>
              <a:rPr lang="ru-RU" sz="1800" dirty="0" smtClean="0">
                <a:solidFill>
                  <a:srgbClr val="7030A0"/>
                </a:solidFill>
              </a:rPr>
            </a:br>
            <a:r>
              <a:rPr lang="ru-RU" sz="1800" dirty="0" smtClean="0">
                <a:solidFill>
                  <a:srgbClr val="7030A0"/>
                </a:solidFill>
              </a:rPr>
              <a:t>Раздала каждому родителю на стол по карточке, значение символов в обереге.</a:t>
            </a:r>
            <a:endParaRPr lang="ru-RU" sz="1800" dirty="0">
              <a:solidFill>
                <a:srgbClr val="7030A0"/>
              </a:solidFill>
            </a:endParaRPr>
          </a:p>
        </p:txBody>
      </p:sp>
      <p:sp>
        <p:nvSpPr>
          <p:cNvPr id="3" name="Прямоугольник 2"/>
          <p:cNvSpPr/>
          <p:nvPr/>
        </p:nvSpPr>
        <p:spPr>
          <a:xfrm>
            <a:off x="2595239" y="1344201"/>
            <a:ext cx="6096000" cy="5047536"/>
          </a:xfrm>
          <a:prstGeom prst="rect">
            <a:avLst/>
          </a:prstGeom>
        </p:spPr>
        <p:txBody>
          <a:bodyPr numCol="1">
            <a:spAutoFit/>
          </a:bodyPr>
          <a:lstStyle/>
          <a:p>
            <a:pPr indent="450850" algn="just"/>
            <a:r>
              <a:rPr lang="ru-RU" sz="1400" dirty="0">
                <a:solidFill>
                  <a:srgbClr val="000000"/>
                </a:solidFill>
                <a:latin typeface="Times New Roman" panose="02020603050405020304" pitchFamily="18" charset="0"/>
              </a:rPr>
              <a:t/>
            </a:r>
            <a:br>
              <a:rPr lang="ru-RU" sz="1400" dirty="0">
                <a:solidFill>
                  <a:srgbClr val="000000"/>
                </a:solidFill>
                <a:latin typeface="Times New Roman" panose="02020603050405020304" pitchFamily="18" charset="0"/>
              </a:rPr>
            </a:br>
            <a:r>
              <a:rPr lang="ru-RU" sz="1400" dirty="0" smtClean="0">
                <a:solidFill>
                  <a:srgbClr val="000000"/>
                </a:solidFill>
                <a:latin typeface="Times New Roman" panose="02020603050405020304" pitchFamily="18" charset="0"/>
              </a:rPr>
              <a:t> </a:t>
            </a:r>
            <a:endParaRPr lang="ru-RU" sz="1400" dirty="0">
              <a:solidFill>
                <a:srgbClr val="000000"/>
              </a:solidFill>
              <a:latin typeface="Calibri" panose="020F0502020204030204" pitchFamily="34" charset="0"/>
            </a:endParaRPr>
          </a:p>
          <a:p>
            <a:pPr indent="450850" algn="just"/>
            <a:endParaRPr lang="ru-RU" sz="1400" b="1" dirty="0">
              <a:solidFill>
                <a:srgbClr val="0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орех - символ умственной силы и здоровья;</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монеты - успех в делах;</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семечки, подсолнух - семейное счастье, гостеприимство;</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чеснок, лук - от нечистой силы;</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ягоды, дары природы – символ урожая в хозяйстве</a:t>
            </a:r>
            <a:r>
              <a:rPr lang="ru-RU" sz="1400" b="1" dirty="0" smtClean="0">
                <a:solidFill>
                  <a:srgbClr val="C00000"/>
                </a:solidFill>
                <a:latin typeface="Times New Roman" panose="02020603050405020304" pitchFamily="18" charset="0"/>
              </a:rPr>
              <a:t>;</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ягоды шиповника – символ крепкого здоровья</a:t>
            </a:r>
            <a:r>
              <a:rPr lang="ru-RU" sz="1400" b="1" dirty="0" smtClean="0">
                <a:solidFill>
                  <a:srgbClr val="C00000"/>
                </a:solidFill>
                <a:latin typeface="Times New Roman" panose="02020603050405020304" pitchFamily="18" charset="0"/>
              </a:rPr>
              <a:t>; </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тыква, семена тыквы – символ плодородия, женского начала</a:t>
            </a:r>
            <a:r>
              <a:rPr lang="ru-RU" sz="1400" b="1" dirty="0" smtClean="0">
                <a:solidFill>
                  <a:srgbClr val="C00000"/>
                </a:solidFill>
                <a:latin typeface="Times New Roman" panose="02020603050405020304" pitchFamily="18" charset="0"/>
              </a:rPr>
              <a:t>;  </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семя – символ новой жизни</a:t>
            </a:r>
            <a:r>
              <a:rPr lang="ru-RU" sz="1400" b="1" dirty="0" smtClean="0">
                <a:solidFill>
                  <a:srgbClr val="C00000"/>
                </a:solidFill>
                <a:latin typeface="Times New Roman" panose="02020603050405020304" pitchFamily="18" charset="0"/>
              </a:rPr>
              <a:t>; </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крупа – мир, лад в доме, желая этого, молодых осыпали крупой</a:t>
            </a:r>
            <a:r>
              <a:rPr lang="ru-RU" sz="1400" b="1" dirty="0" smtClean="0">
                <a:solidFill>
                  <a:srgbClr val="C00000"/>
                </a:solidFill>
                <a:latin typeface="Times New Roman" panose="02020603050405020304" pitchFamily="18" charset="0"/>
              </a:rPr>
              <a:t>;</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злаки и бобовые - символ достатка, сытости и физической силы;</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мак- исполнение желаний;</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пшено - от сглаза;</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рябина и шиповник - женская </a:t>
            </a:r>
            <a:r>
              <a:rPr lang="ru-RU" sz="1400" b="1" dirty="0" smtClean="0">
                <a:solidFill>
                  <a:srgbClr val="C00000"/>
                </a:solidFill>
                <a:latin typeface="Times New Roman" panose="02020603050405020304" pitchFamily="18" charset="0"/>
              </a:rPr>
              <a:t>красота </a:t>
            </a:r>
            <a:r>
              <a:rPr lang="ru-RU" sz="1400" b="1" dirty="0">
                <a:solidFill>
                  <a:srgbClr val="C00000"/>
                </a:solidFill>
                <a:latin typeface="Times New Roman" panose="02020603050405020304" pitchFamily="18" charset="0"/>
              </a:rPr>
              <a:t>и молодость;</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семечки подсолнуха - здоровье детей и энергия солнца;</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лавровый лист - слава и успех;</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гречка- плодородие и достаток;</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орехи и жёлуди - продление молодости;</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шишка-трудолюбие и достижение успеха</a:t>
            </a:r>
            <a:r>
              <a:rPr lang="ru-RU" sz="1400" b="1" dirty="0" smtClean="0">
                <a:solidFill>
                  <a:srgbClr val="C00000"/>
                </a:solidFill>
                <a:latin typeface="Times New Roman" panose="02020603050405020304" pitchFamily="18" charset="0"/>
              </a:rPr>
              <a:t>; </a:t>
            </a:r>
            <a:endParaRPr lang="ru-RU" sz="1400" b="1" dirty="0">
              <a:solidFill>
                <a:srgbClr val="C00000"/>
              </a:solidFill>
              <a:latin typeface="Calibri" panose="020F0502020204030204" pitchFamily="34" charset="0"/>
            </a:endParaRPr>
          </a:p>
          <a:p>
            <a:pPr indent="450850" algn="just"/>
            <a:r>
              <a:rPr lang="ru-RU" sz="1400" b="1" dirty="0">
                <a:solidFill>
                  <a:srgbClr val="C00000"/>
                </a:solidFill>
                <a:latin typeface="Times New Roman" panose="02020603050405020304" pitchFamily="18" charset="0"/>
              </a:rPr>
              <a:t>- фасоль- зарождение новой жизни;</a:t>
            </a:r>
            <a:endParaRPr lang="ru-RU" sz="1400" b="1" dirty="0">
              <a:solidFill>
                <a:srgbClr val="C00000"/>
              </a:solidFill>
              <a:latin typeface="Calibri" panose="020F0502020204030204" pitchFamily="34" charset="0"/>
            </a:endParaRPr>
          </a:p>
          <a:p>
            <a:pPr indent="450850" algn="just"/>
            <a:endParaRPr lang="ru-RU" sz="14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817834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solidFill>
                  <a:srgbClr val="7030A0"/>
                </a:solidFill>
              </a:rPr>
              <a:t>Вооружившись этими знаниями, родители с детьми стали  украшать каждый свою подкову. Прикрепив клеем на ней те символы, которые им были больше всего по душе.</a:t>
            </a:r>
            <a:endParaRPr lang="ru-RU" sz="1800" dirty="0">
              <a:solidFill>
                <a:srgbClr val="7030A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16" y="1678331"/>
            <a:ext cx="3937973" cy="4926656"/>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0497" y="1678331"/>
            <a:ext cx="4256361" cy="4926656"/>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41355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dirty="0" smtClean="0">
                <a:solidFill>
                  <a:srgbClr val="7030A0"/>
                </a:solidFill>
              </a:rPr>
              <a:t>Все подковы были выполнены очень аккуратно и эстетически </a:t>
            </a:r>
            <a:r>
              <a:rPr lang="ru-RU" sz="1800" dirty="0" smtClean="0">
                <a:solidFill>
                  <a:srgbClr val="7030A0"/>
                </a:solidFill>
              </a:rPr>
              <a:t>красивы. </a:t>
            </a:r>
            <a:r>
              <a:rPr lang="ru-RU" sz="1800" dirty="0" smtClean="0">
                <a:solidFill>
                  <a:srgbClr val="7030A0"/>
                </a:solidFill>
              </a:rPr>
              <a:t>Выполняя свои работы родители признались, что изготовляя свои обереги для дома они думали о членах семьи, что необходимо им для счастья и чтобы им хотелось сохранить, сберечь и приумножить в своем доме. </a:t>
            </a:r>
            <a:r>
              <a:rPr lang="ru-RU" sz="1800" dirty="0" smtClean="0">
                <a:solidFill>
                  <a:srgbClr val="7030A0"/>
                </a:solidFill>
              </a:rPr>
              <a:t/>
            </a:r>
            <a:br>
              <a:rPr lang="ru-RU" sz="1800" dirty="0" smtClean="0">
                <a:solidFill>
                  <a:srgbClr val="7030A0"/>
                </a:solidFill>
              </a:rPr>
            </a:br>
            <a:r>
              <a:rPr lang="ru-RU" sz="1800" b="1" i="1" dirty="0" smtClean="0">
                <a:solidFill>
                  <a:srgbClr val="7030A0"/>
                </a:solidFill>
              </a:rPr>
              <a:t>Вот </a:t>
            </a:r>
            <a:r>
              <a:rPr lang="ru-RU" sz="1800" b="1" i="1" dirty="0" smtClean="0">
                <a:solidFill>
                  <a:srgbClr val="7030A0"/>
                </a:solidFill>
              </a:rPr>
              <a:t>такие обереги у нас получились.</a:t>
            </a:r>
            <a:endParaRPr lang="ru-RU" sz="1800" b="1" i="1" dirty="0">
              <a:solidFill>
                <a:srgbClr val="7030A0"/>
              </a:solidFill>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590" y="1871990"/>
            <a:ext cx="4602588" cy="4431156"/>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8989" y="1889429"/>
            <a:ext cx="4713316" cy="437086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6369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dirty="0" smtClean="0">
                <a:solidFill>
                  <a:srgbClr val="7030A0"/>
                </a:solidFill>
              </a:rPr>
              <a:t>Мастер – класс получился интересным. Впечатлил родителей и детей. Все свои «Подковы для счастья» они забрали домой и </a:t>
            </a:r>
            <a:r>
              <a:rPr lang="ru-RU" sz="1800" dirty="0" err="1" smtClean="0">
                <a:solidFill>
                  <a:srgbClr val="7030A0"/>
                </a:solidFill>
              </a:rPr>
              <a:t>повешали</a:t>
            </a:r>
            <a:r>
              <a:rPr lang="ru-RU" sz="1800" dirty="0" smtClean="0">
                <a:solidFill>
                  <a:srgbClr val="7030A0"/>
                </a:solidFill>
              </a:rPr>
              <a:t> в своем доме.</a:t>
            </a:r>
            <a:endParaRPr lang="ru-RU" sz="1800" dirty="0">
              <a:solidFill>
                <a:srgbClr val="7030A0"/>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658" y="2169621"/>
            <a:ext cx="4297679" cy="347472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0498" y="1571105"/>
            <a:ext cx="3710865" cy="466102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7144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360972"/>
          </a:xfrm>
        </p:spPr>
        <p:txBody>
          <a:bodyPr>
            <a:normAutofit/>
          </a:bodyPr>
          <a:lstStyle/>
          <a:p>
            <a:pPr algn="ctr"/>
            <a:r>
              <a:rPr lang="ru-RU" sz="1800" b="1" dirty="0" smtClean="0">
                <a:solidFill>
                  <a:srgbClr val="7030A0"/>
                </a:solidFill>
              </a:rPr>
              <a:t>Пусть эти «Обереги для дома – подковы на счастье» - охраняют ваших близких от неприятностей, приносят добро, здоровье, счастье.</a:t>
            </a:r>
            <a:br>
              <a:rPr lang="ru-RU" sz="1800" b="1" dirty="0" smtClean="0">
                <a:solidFill>
                  <a:srgbClr val="7030A0"/>
                </a:solidFill>
              </a:rPr>
            </a:br>
            <a:r>
              <a:rPr lang="ru-RU" sz="1800" b="1" dirty="0" smtClean="0">
                <a:solidFill>
                  <a:srgbClr val="7030A0"/>
                </a:solidFill>
              </a:rPr>
              <a:t/>
            </a:r>
            <a:br>
              <a:rPr lang="ru-RU" sz="1800" b="1" dirty="0" smtClean="0">
                <a:solidFill>
                  <a:srgbClr val="7030A0"/>
                </a:solidFill>
              </a:rPr>
            </a:br>
            <a:r>
              <a:rPr lang="ru-RU" sz="1800" b="1" dirty="0" smtClean="0">
                <a:solidFill>
                  <a:srgbClr val="7030A0"/>
                </a:solidFill>
              </a:rPr>
              <a:t> </a:t>
            </a:r>
            <a:r>
              <a:rPr lang="ru-RU" sz="1800" b="1" dirty="0" smtClean="0">
                <a:solidFill>
                  <a:srgbClr val="7030A0"/>
                </a:solidFill>
              </a:rPr>
              <a:t> </a:t>
            </a:r>
            <a:r>
              <a:rPr lang="ru-RU" sz="2400" b="1" dirty="0" smtClean="0">
                <a:solidFill>
                  <a:srgbClr val="FF0000"/>
                </a:solidFill>
              </a:rPr>
              <a:t>Пусть вашу семью</a:t>
            </a:r>
            <a:br>
              <a:rPr lang="ru-RU" sz="2400" b="1" dirty="0" smtClean="0">
                <a:solidFill>
                  <a:srgbClr val="FF0000"/>
                </a:solidFill>
              </a:rPr>
            </a:br>
            <a:r>
              <a:rPr lang="ru-RU" sz="2400" b="1" dirty="0" smtClean="0">
                <a:solidFill>
                  <a:srgbClr val="FF0000"/>
                </a:solidFill>
              </a:rPr>
              <a:t>  </a:t>
            </a:r>
            <a:r>
              <a:rPr lang="ru-RU" sz="2400" b="1" dirty="0" smtClean="0">
                <a:solidFill>
                  <a:srgbClr val="FF0000"/>
                </a:solidFill>
              </a:rPr>
              <a:t>минует </a:t>
            </a:r>
            <a:r>
              <a:rPr lang="ru-RU" sz="2400" b="1" dirty="0" smtClean="0">
                <a:solidFill>
                  <a:srgbClr val="FF0000"/>
                </a:solidFill>
              </a:rPr>
              <a:t>ненастье!</a:t>
            </a:r>
            <a:br>
              <a:rPr lang="ru-RU" sz="2400" b="1" dirty="0" smtClean="0">
                <a:solidFill>
                  <a:srgbClr val="FF0000"/>
                </a:solidFill>
              </a:rPr>
            </a:br>
            <a:r>
              <a:rPr lang="ru-RU" sz="2400" b="1" dirty="0" smtClean="0">
                <a:solidFill>
                  <a:srgbClr val="FF0000"/>
                </a:solidFill>
              </a:rPr>
              <a:t>        </a:t>
            </a:r>
            <a:r>
              <a:rPr lang="ru-RU" sz="2400" b="1" dirty="0" smtClean="0">
                <a:solidFill>
                  <a:srgbClr val="FF0000"/>
                </a:solidFill>
              </a:rPr>
              <a:t>Поможет </a:t>
            </a:r>
            <a:r>
              <a:rPr lang="ru-RU" sz="2400" b="1" dirty="0" smtClean="0">
                <a:solidFill>
                  <a:srgbClr val="FF0000"/>
                </a:solidFill>
              </a:rPr>
              <a:t>вам в этом </a:t>
            </a:r>
            <a:br>
              <a:rPr lang="ru-RU" sz="2400" b="1" dirty="0" smtClean="0">
                <a:solidFill>
                  <a:srgbClr val="FF0000"/>
                </a:solidFill>
              </a:rPr>
            </a:br>
            <a:r>
              <a:rPr lang="ru-RU" sz="2400" b="1" dirty="0" smtClean="0">
                <a:solidFill>
                  <a:srgbClr val="FF0000"/>
                </a:solidFill>
              </a:rPr>
              <a:t>        </a:t>
            </a:r>
            <a:r>
              <a:rPr lang="ru-RU" sz="2400" b="1" dirty="0" smtClean="0">
                <a:solidFill>
                  <a:srgbClr val="FF0000"/>
                </a:solidFill>
              </a:rPr>
              <a:t>подкова </a:t>
            </a:r>
            <a:r>
              <a:rPr lang="ru-RU" sz="2400" b="1" dirty="0" smtClean="0">
                <a:solidFill>
                  <a:srgbClr val="FF0000"/>
                </a:solidFill>
              </a:rPr>
              <a:t>на счастье!</a:t>
            </a:r>
            <a:br>
              <a:rPr lang="ru-RU" sz="2400" b="1" dirty="0" smtClean="0">
                <a:solidFill>
                  <a:srgbClr val="FF0000"/>
                </a:solidFill>
              </a:rPr>
            </a:br>
            <a:r>
              <a:rPr lang="ru-RU" sz="2400" b="1" dirty="0" smtClean="0">
                <a:solidFill>
                  <a:srgbClr val="FF0000"/>
                </a:solidFill>
              </a:rPr>
              <a:t>         </a:t>
            </a:r>
            <a:r>
              <a:rPr lang="ru-RU" sz="2400" b="1" dirty="0" smtClean="0">
                <a:solidFill>
                  <a:srgbClr val="FF0000"/>
                </a:solidFill>
              </a:rPr>
              <a:t>Подкова </a:t>
            </a:r>
            <a:r>
              <a:rPr lang="ru-RU" sz="2400" b="1" dirty="0" smtClean="0">
                <a:solidFill>
                  <a:srgbClr val="FF0000"/>
                </a:solidFill>
              </a:rPr>
              <a:t>настоящая,</a:t>
            </a:r>
            <a:br>
              <a:rPr lang="ru-RU" sz="2400" b="1" dirty="0" smtClean="0">
                <a:solidFill>
                  <a:srgbClr val="FF0000"/>
                </a:solidFill>
              </a:rPr>
            </a:br>
            <a:r>
              <a:rPr lang="ru-RU" sz="2400" b="1" dirty="0" smtClean="0">
                <a:solidFill>
                  <a:srgbClr val="FF0000"/>
                </a:solidFill>
              </a:rPr>
              <a:t>          </a:t>
            </a:r>
            <a:r>
              <a:rPr lang="ru-RU" sz="2400" b="1" dirty="0" smtClean="0">
                <a:solidFill>
                  <a:srgbClr val="FF0000"/>
                </a:solidFill>
              </a:rPr>
              <a:t> </a:t>
            </a:r>
            <a:r>
              <a:rPr lang="ru-RU" sz="2400" b="1" dirty="0" smtClean="0">
                <a:solidFill>
                  <a:srgbClr val="FF0000"/>
                </a:solidFill>
              </a:rPr>
              <a:t>счастье приносящая!</a:t>
            </a:r>
            <a:br>
              <a:rPr lang="ru-RU" sz="2400" b="1" dirty="0" smtClean="0">
                <a:solidFill>
                  <a:srgbClr val="FF0000"/>
                </a:solidFill>
              </a:rPr>
            </a:br>
            <a:r>
              <a:rPr lang="ru-RU" sz="2400" b="1" dirty="0" smtClean="0">
                <a:solidFill>
                  <a:srgbClr val="FF0000"/>
                </a:solidFill>
              </a:rPr>
              <a:t>               </a:t>
            </a:r>
            <a:r>
              <a:rPr lang="ru-RU" sz="2400" b="1" dirty="0" smtClean="0">
                <a:solidFill>
                  <a:srgbClr val="FF0000"/>
                </a:solidFill>
              </a:rPr>
              <a:t>И </a:t>
            </a:r>
            <a:r>
              <a:rPr lang="ru-RU" sz="2400" b="1" dirty="0" smtClean="0">
                <a:solidFill>
                  <a:srgbClr val="FF0000"/>
                </a:solidFill>
              </a:rPr>
              <a:t>будет в жизни клево, </a:t>
            </a:r>
            <a:br>
              <a:rPr lang="ru-RU" sz="2400" b="1" dirty="0" smtClean="0">
                <a:solidFill>
                  <a:srgbClr val="FF0000"/>
                </a:solidFill>
              </a:rPr>
            </a:br>
            <a:r>
              <a:rPr lang="ru-RU" sz="2400" b="1" dirty="0" smtClean="0">
                <a:solidFill>
                  <a:srgbClr val="FF0000"/>
                </a:solidFill>
              </a:rPr>
              <a:t>               </a:t>
            </a:r>
            <a:r>
              <a:rPr lang="ru-RU" sz="2400" b="1" dirty="0" smtClean="0">
                <a:solidFill>
                  <a:srgbClr val="FF0000"/>
                </a:solidFill>
              </a:rPr>
              <a:t>если </a:t>
            </a:r>
            <a:r>
              <a:rPr lang="ru-RU" sz="2400" b="1" dirty="0" smtClean="0">
                <a:solidFill>
                  <a:srgbClr val="FF0000"/>
                </a:solidFill>
              </a:rPr>
              <a:t>есть </a:t>
            </a:r>
            <a:r>
              <a:rPr lang="ru-RU" sz="2400" b="1" dirty="0" smtClean="0">
                <a:solidFill>
                  <a:srgbClr val="FF0000"/>
                </a:solidFill>
              </a:rPr>
              <a:t>ПОДКОВА !!!</a:t>
            </a:r>
            <a:br>
              <a:rPr lang="ru-RU" sz="2400" b="1" dirty="0" smtClean="0">
                <a:solidFill>
                  <a:srgbClr val="FF0000"/>
                </a:solidFill>
              </a:rPr>
            </a:br>
            <a:r>
              <a:rPr lang="ru-RU" sz="2400" b="1" dirty="0" smtClean="0">
                <a:solidFill>
                  <a:srgbClr val="FF0000"/>
                </a:solidFill>
              </a:rPr>
              <a:t/>
            </a:r>
            <a:br>
              <a:rPr lang="ru-RU" sz="2400" b="1" dirty="0" smtClean="0">
                <a:solidFill>
                  <a:srgbClr val="FF0000"/>
                </a:solidFill>
              </a:rPr>
            </a:br>
            <a:r>
              <a:rPr lang="ru-RU" sz="2400" b="1" dirty="0" smtClean="0">
                <a:solidFill>
                  <a:srgbClr val="FF0000"/>
                </a:solidFill>
              </a:rPr>
              <a:t/>
            </a:r>
            <a:br>
              <a:rPr lang="ru-RU" sz="2400" b="1" dirty="0" smtClean="0">
                <a:solidFill>
                  <a:srgbClr val="FF0000"/>
                </a:solidFill>
              </a:rPr>
            </a:br>
            <a:r>
              <a:rPr lang="ru-RU" sz="2400" b="1" dirty="0" smtClean="0">
                <a:solidFill>
                  <a:srgbClr val="7030A0"/>
                </a:solidFill>
              </a:rPr>
              <a:t>      </a:t>
            </a:r>
            <a:r>
              <a:rPr lang="ru-RU" sz="3200" b="1" dirty="0" smtClean="0">
                <a:solidFill>
                  <a:srgbClr val="7030A0"/>
                </a:solidFill>
              </a:rPr>
              <a:t>Спасибо за внимание!</a:t>
            </a:r>
            <a:endParaRPr lang="ru-RU" sz="3200" b="1" dirty="0">
              <a:solidFill>
                <a:srgbClr val="7030A0"/>
              </a:solidFill>
            </a:endParaRPr>
          </a:p>
        </p:txBody>
      </p:sp>
    </p:spTree>
    <p:extLst>
      <p:ext uri="{BB962C8B-B14F-4D97-AF65-F5344CB8AC3E}">
        <p14:creationId xmlns:p14="http://schemas.microsoft.com/office/powerpoint/2010/main" val="168546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906087"/>
            <a:ext cx="9144000" cy="2435629"/>
          </a:xfrm>
        </p:spPr>
        <p:txBody>
          <a:bodyPr>
            <a:noAutofit/>
          </a:bodyPr>
          <a:lstStyle/>
          <a:p>
            <a:pPr algn="l"/>
            <a:r>
              <a:rPr lang="ru-RU" sz="1800" b="1" dirty="0" smtClean="0">
                <a:solidFill>
                  <a:srgbClr val="7030A0"/>
                </a:solidFill>
              </a:rPr>
              <a:t>Мастер-класс для родителей совместно с детьми</a:t>
            </a:r>
            <a:r>
              <a:rPr lang="ru-RU" sz="1800" dirty="0" smtClean="0">
                <a:solidFill>
                  <a:srgbClr val="7030A0"/>
                </a:solidFill>
              </a:rPr>
              <a:t>.</a:t>
            </a:r>
            <a:br>
              <a:rPr lang="ru-RU" sz="1800" dirty="0" smtClean="0">
                <a:solidFill>
                  <a:srgbClr val="7030A0"/>
                </a:solidFill>
              </a:rPr>
            </a:br>
            <a:r>
              <a:rPr lang="ru-RU" sz="1800" b="1" dirty="0" smtClean="0">
                <a:solidFill>
                  <a:srgbClr val="7030A0"/>
                </a:solidFill>
              </a:rPr>
              <a:t>Тема:</a:t>
            </a:r>
            <a:r>
              <a:rPr lang="ru-RU" sz="1800" dirty="0" smtClean="0">
                <a:solidFill>
                  <a:srgbClr val="7030A0"/>
                </a:solidFill>
              </a:rPr>
              <a:t> «Изготовление домашнего оберега «Подкова на счастье»</a:t>
            </a:r>
            <a:br>
              <a:rPr lang="ru-RU" sz="1800" dirty="0" smtClean="0">
                <a:solidFill>
                  <a:srgbClr val="7030A0"/>
                </a:solidFill>
              </a:rPr>
            </a:br>
            <a:r>
              <a:rPr lang="ru-RU" sz="1800" b="1" dirty="0" smtClean="0">
                <a:solidFill>
                  <a:srgbClr val="7030A0"/>
                </a:solidFill>
              </a:rPr>
              <a:t>Целевая аудитория: </a:t>
            </a:r>
            <a:r>
              <a:rPr lang="ru-RU" sz="1800" dirty="0" smtClean="0">
                <a:solidFill>
                  <a:srgbClr val="7030A0"/>
                </a:solidFill>
              </a:rPr>
              <a:t>родители, дети 5 -6 лет</a:t>
            </a:r>
            <a:br>
              <a:rPr lang="ru-RU" sz="1800" dirty="0" smtClean="0">
                <a:solidFill>
                  <a:srgbClr val="7030A0"/>
                </a:solidFill>
              </a:rPr>
            </a:br>
            <a:r>
              <a:rPr lang="ru-RU" sz="1800" b="1" dirty="0" smtClean="0">
                <a:solidFill>
                  <a:srgbClr val="7030A0"/>
                </a:solidFill>
              </a:rPr>
              <a:t>Описание работы: </a:t>
            </a:r>
            <a:r>
              <a:rPr lang="ru-RU" sz="1800" dirty="0" smtClean="0">
                <a:solidFill>
                  <a:srgbClr val="7030A0"/>
                </a:solidFill>
              </a:rPr>
              <a:t>домашний оберег «Подкова на счастье»</a:t>
            </a:r>
            <a:br>
              <a:rPr lang="ru-RU" sz="1800" dirty="0" smtClean="0">
                <a:solidFill>
                  <a:srgbClr val="7030A0"/>
                </a:solidFill>
              </a:rPr>
            </a:br>
            <a:r>
              <a:rPr lang="ru-RU" sz="1800" b="1" dirty="0" smtClean="0">
                <a:solidFill>
                  <a:srgbClr val="7030A0"/>
                </a:solidFill>
              </a:rPr>
              <a:t>Цель: </a:t>
            </a:r>
            <a:r>
              <a:rPr lang="ru-RU" sz="1800" dirty="0" smtClean="0">
                <a:solidFill>
                  <a:srgbClr val="7030A0"/>
                </a:solidFill>
              </a:rPr>
              <a:t>представить прием изготовления домашнего оберега «Подкова на счастье» с использованием нетрадиционной техники. </a:t>
            </a:r>
            <a:r>
              <a:rPr lang="ru-RU" sz="1600" dirty="0" smtClean="0">
                <a:solidFill>
                  <a:srgbClr val="7030A0"/>
                </a:solidFill>
              </a:rPr>
              <a:t/>
            </a:r>
            <a:br>
              <a:rPr lang="ru-RU" sz="1600" dirty="0" smtClean="0">
                <a:solidFill>
                  <a:srgbClr val="7030A0"/>
                </a:solidFill>
              </a:rPr>
            </a:br>
            <a:r>
              <a:rPr lang="ru-RU" sz="1600" dirty="0" smtClean="0">
                <a:solidFill>
                  <a:srgbClr val="7030A0"/>
                </a:solidFill>
              </a:rPr>
              <a:t/>
            </a:r>
            <a:br>
              <a:rPr lang="ru-RU" sz="1600" dirty="0" smtClean="0">
                <a:solidFill>
                  <a:srgbClr val="7030A0"/>
                </a:solidFill>
              </a:rPr>
            </a:br>
            <a:r>
              <a:rPr lang="ru-RU" sz="1600" dirty="0">
                <a:solidFill>
                  <a:srgbClr val="7030A0"/>
                </a:solidFill>
              </a:rPr>
              <a:t/>
            </a:r>
            <a:br>
              <a:rPr lang="ru-RU" sz="1600" dirty="0">
                <a:solidFill>
                  <a:srgbClr val="7030A0"/>
                </a:solidFill>
              </a:rPr>
            </a:br>
            <a:r>
              <a:rPr lang="ru-RU" sz="1600" b="1" dirty="0" smtClean="0">
                <a:solidFill>
                  <a:srgbClr val="7030A0"/>
                </a:solidFill>
              </a:rPr>
              <a:t>З</a:t>
            </a:r>
            <a:r>
              <a:rPr lang="ru-RU" sz="1800" b="1" dirty="0" smtClean="0">
                <a:solidFill>
                  <a:srgbClr val="7030A0"/>
                </a:solidFill>
              </a:rPr>
              <a:t>адачи</a:t>
            </a:r>
            <a:r>
              <a:rPr lang="ru-RU" sz="1600" dirty="0" smtClean="0">
                <a:solidFill>
                  <a:srgbClr val="7030A0"/>
                </a:solidFill>
              </a:rPr>
              <a:t>:</a:t>
            </a:r>
            <a:endParaRPr lang="ru-RU" sz="1800" dirty="0">
              <a:solidFill>
                <a:srgbClr val="7030A0"/>
              </a:solidFill>
            </a:endParaRPr>
          </a:p>
        </p:txBody>
      </p:sp>
      <p:sp>
        <p:nvSpPr>
          <p:cNvPr id="6" name="TextBox 5"/>
          <p:cNvSpPr txBox="1"/>
          <p:nvPr/>
        </p:nvSpPr>
        <p:spPr>
          <a:xfrm>
            <a:off x="1620981" y="3241964"/>
            <a:ext cx="9493133" cy="1477328"/>
          </a:xfrm>
          <a:prstGeom prst="rect">
            <a:avLst/>
          </a:prstGeom>
          <a:noFill/>
        </p:spPr>
        <p:txBody>
          <a:bodyPr wrap="square" rtlCol="0">
            <a:spAutoFit/>
          </a:bodyPr>
          <a:lstStyle/>
          <a:p>
            <a:pPr marL="285750" indent="-285750">
              <a:buFont typeface="Wingdings" panose="05000000000000000000" pitchFamily="2" charset="2"/>
              <a:buChar char="Ø"/>
            </a:pPr>
            <a:r>
              <a:rPr lang="ru-RU" dirty="0">
                <a:solidFill>
                  <a:srgbClr val="7030A0"/>
                </a:solidFill>
                <a:latin typeface="+mj-lt"/>
              </a:rPr>
              <a:t>представить педагогический опыт по данной теме</a:t>
            </a:r>
            <a:r>
              <a:rPr lang="ru-RU" dirty="0" smtClean="0">
                <a:solidFill>
                  <a:srgbClr val="7030A0"/>
                </a:solidFill>
                <a:latin typeface="+mj-lt"/>
              </a:rPr>
              <a:t>;</a:t>
            </a:r>
          </a:p>
          <a:p>
            <a:pPr marL="285750" indent="-285750">
              <a:buFont typeface="Wingdings" panose="05000000000000000000" pitchFamily="2" charset="2"/>
              <a:buChar char="Ø"/>
            </a:pPr>
            <a:r>
              <a:rPr lang="ru-RU" dirty="0" smtClean="0">
                <a:solidFill>
                  <a:srgbClr val="7030A0"/>
                </a:solidFill>
                <a:latin typeface="+mj-lt"/>
              </a:rPr>
              <a:t>повысить </a:t>
            </a:r>
            <a:r>
              <a:rPr lang="ru-RU" dirty="0">
                <a:solidFill>
                  <a:srgbClr val="7030A0"/>
                </a:solidFill>
                <a:latin typeface="+mj-lt"/>
              </a:rPr>
              <a:t>уровень мастерства родителей, воспитанников</a:t>
            </a:r>
            <a:r>
              <a:rPr lang="ru-RU" dirty="0" smtClean="0">
                <a:solidFill>
                  <a:srgbClr val="7030A0"/>
                </a:solidFill>
                <a:latin typeface="+mj-lt"/>
              </a:rPr>
              <a:t>;</a:t>
            </a:r>
          </a:p>
          <a:p>
            <a:pPr marL="285750" indent="-285750">
              <a:buFont typeface="Wingdings" panose="05000000000000000000" pitchFamily="2" charset="2"/>
              <a:buChar char="Ø"/>
            </a:pPr>
            <a:r>
              <a:rPr lang="ru-RU" dirty="0" smtClean="0">
                <a:solidFill>
                  <a:srgbClr val="7030A0"/>
                </a:solidFill>
                <a:latin typeface="+mj-lt"/>
              </a:rPr>
              <a:t>расширить </a:t>
            </a:r>
            <a:r>
              <a:rPr lang="ru-RU" dirty="0">
                <a:solidFill>
                  <a:srgbClr val="7030A0"/>
                </a:solidFill>
                <a:latin typeface="+mj-lt"/>
              </a:rPr>
              <a:t>кругозор, познакомить с народными традициями и обычаями</a:t>
            </a:r>
            <a:r>
              <a:rPr lang="ru-RU" dirty="0" smtClean="0">
                <a:solidFill>
                  <a:srgbClr val="7030A0"/>
                </a:solidFill>
                <a:latin typeface="+mj-lt"/>
              </a:rPr>
              <a:t>;</a:t>
            </a:r>
          </a:p>
          <a:p>
            <a:pPr marL="285750" indent="-285750">
              <a:buFont typeface="Wingdings" panose="05000000000000000000" pitchFamily="2" charset="2"/>
              <a:buChar char="Ø"/>
            </a:pPr>
            <a:r>
              <a:rPr lang="ru-RU" dirty="0" smtClean="0">
                <a:solidFill>
                  <a:srgbClr val="7030A0"/>
                </a:solidFill>
                <a:latin typeface="+mj-lt"/>
              </a:rPr>
              <a:t>развивать </a:t>
            </a:r>
            <a:r>
              <a:rPr lang="ru-RU" dirty="0">
                <a:solidFill>
                  <a:srgbClr val="7030A0"/>
                </a:solidFill>
                <a:latin typeface="+mj-lt"/>
              </a:rPr>
              <a:t>творческое мышление, </a:t>
            </a:r>
            <a:r>
              <a:rPr lang="ru-RU" dirty="0" smtClean="0">
                <a:solidFill>
                  <a:srgbClr val="7030A0"/>
                </a:solidFill>
                <a:latin typeface="+mj-lt"/>
              </a:rPr>
              <a:t>внимательность;</a:t>
            </a:r>
          </a:p>
          <a:p>
            <a:pPr marL="285750" indent="-285750">
              <a:buFont typeface="Wingdings" panose="05000000000000000000" pitchFamily="2" charset="2"/>
              <a:buChar char="Ø"/>
            </a:pPr>
            <a:r>
              <a:rPr lang="ru-RU" dirty="0" smtClean="0">
                <a:solidFill>
                  <a:srgbClr val="7030A0"/>
                </a:solidFill>
                <a:latin typeface="+mj-lt"/>
              </a:rPr>
              <a:t>создать </a:t>
            </a:r>
            <a:r>
              <a:rPr lang="ru-RU" dirty="0">
                <a:solidFill>
                  <a:srgbClr val="7030A0"/>
                </a:solidFill>
                <a:latin typeface="+mj-lt"/>
              </a:rPr>
              <a:t>положительный эмоциональный климат.</a:t>
            </a:r>
          </a:p>
        </p:txBody>
      </p:sp>
    </p:spTree>
    <p:extLst>
      <p:ext uri="{BB962C8B-B14F-4D97-AF65-F5344CB8AC3E}">
        <p14:creationId xmlns:p14="http://schemas.microsoft.com/office/powerpoint/2010/main" val="1663510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8910" y="597159"/>
            <a:ext cx="10515600" cy="1541399"/>
          </a:xfrm>
        </p:spPr>
        <p:txBody>
          <a:bodyPr>
            <a:noAutofit/>
          </a:bodyPr>
          <a:lstStyle/>
          <a:p>
            <a:r>
              <a:rPr lang="ru-RU" sz="2000" b="1" dirty="0" smtClean="0">
                <a:solidFill>
                  <a:srgbClr val="7030A0"/>
                </a:solidFill>
              </a:rPr>
              <a:t>Актуальность темы</a:t>
            </a:r>
            <a:r>
              <a:rPr lang="ru-RU" sz="2000" dirty="0" smtClean="0">
                <a:solidFill>
                  <a:srgbClr val="7030A0"/>
                </a:solidFill>
              </a:rPr>
              <a:t>: </a:t>
            </a:r>
            <a:br>
              <a:rPr lang="ru-RU" sz="2000" dirty="0" smtClean="0">
                <a:solidFill>
                  <a:srgbClr val="7030A0"/>
                </a:solidFill>
              </a:rPr>
            </a:br>
            <a:r>
              <a:rPr lang="ru-RU" sz="1800" dirty="0" smtClean="0">
                <a:solidFill>
                  <a:srgbClr val="7030A0"/>
                </a:solidFill>
              </a:rPr>
              <a:t>Президент России Владимир Владимирович Путин объявил 2024 год в стране Годом семьи. В этот год особое внимание уделено сохранению семейных ценностей. К ним относятся любовь, верность, уважение, взаимопонимание и поддержка. Эти ценности являются основой крепкой и счастливой семьи.</a:t>
            </a:r>
            <a:br>
              <a:rPr lang="ru-RU" sz="1800" dirty="0" smtClean="0">
                <a:solidFill>
                  <a:srgbClr val="7030A0"/>
                </a:solidFill>
              </a:rPr>
            </a:br>
            <a:r>
              <a:rPr lang="ru-RU" sz="1800" dirty="0" smtClean="0">
                <a:solidFill>
                  <a:srgbClr val="7030A0"/>
                </a:solidFill>
              </a:rPr>
              <a:t>Особое значение имеет семья в жизни ребенка, в его становлении и поведении. Семья объединяет детей, родителей, родственников кровными узами. В семье могут формироваться все личностные качества.</a:t>
            </a:r>
            <a:r>
              <a:rPr lang="ru-RU" sz="1600" dirty="0" smtClean="0">
                <a:solidFill>
                  <a:srgbClr val="7030A0"/>
                </a:solidFill>
              </a:rPr>
              <a:t/>
            </a:r>
            <a:br>
              <a:rPr lang="ru-RU" sz="1600" dirty="0" smtClean="0">
                <a:solidFill>
                  <a:srgbClr val="7030A0"/>
                </a:solidFill>
              </a:rPr>
            </a:br>
            <a:endParaRPr lang="ru-RU" sz="1600" dirty="0">
              <a:solidFill>
                <a:srgbClr val="7030A0"/>
              </a:solidFill>
            </a:endParaRPr>
          </a:p>
        </p:txBody>
      </p:sp>
      <p:pic>
        <p:nvPicPr>
          <p:cNvPr id="1026" name="Picture 2" descr="https://sch155.gosuslugi.ru/netcat_files/userfiles/Glavnaya/God_sem_i/afbd14a9_05d0_468d_9d45_29228583b25e_page_000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138625" y="2793076"/>
            <a:ext cx="3977197" cy="356342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3711433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767" y="773084"/>
            <a:ext cx="10722033" cy="5295207"/>
          </a:xfrm>
        </p:spPr>
        <p:txBody>
          <a:bodyPr>
            <a:noAutofit/>
          </a:bodyPr>
          <a:lstStyle/>
          <a:p>
            <a:r>
              <a:rPr lang="ru-RU" sz="1800" dirty="0" smtClean="0">
                <a:solidFill>
                  <a:srgbClr val="7030A0"/>
                </a:solidFill>
              </a:rPr>
              <a:t/>
            </a:r>
            <a:br>
              <a:rPr lang="ru-RU" sz="1800" dirty="0" smtClean="0">
                <a:solidFill>
                  <a:srgbClr val="7030A0"/>
                </a:solidFill>
              </a:rPr>
            </a:br>
            <a:r>
              <a:rPr lang="ru-RU" sz="1800" dirty="0" smtClean="0">
                <a:solidFill>
                  <a:srgbClr val="7030A0"/>
                </a:solidFill>
              </a:rPr>
              <a:t>     </a:t>
            </a:r>
            <a:r>
              <a:rPr lang="ru-RU" sz="1800" dirty="0" smtClean="0">
                <a:solidFill>
                  <a:srgbClr val="7030A0"/>
                </a:solidFill>
              </a:rPr>
              <a:t>В </a:t>
            </a:r>
            <a:r>
              <a:rPr lang="ru-RU" sz="1800" dirty="0">
                <a:solidFill>
                  <a:srgbClr val="7030A0"/>
                </a:solidFill>
              </a:rPr>
              <a:t>нашем детском саду мы уделяем большое внимание по работе с родителями и семьями.</a:t>
            </a:r>
            <a:br>
              <a:rPr lang="ru-RU" sz="1800" dirty="0">
                <a:solidFill>
                  <a:srgbClr val="7030A0"/>
                </a:solidFill>
              </a:rPr>
            </a:br>
            <a:r>
              <a:rPr lang="ru-RU" sz="1800" dirty="0">
                <a:solidFill>
                  <a:srgbClr val="7030A0"/>
                </a:solidFill>
              </a:rPr>
              <a:t> Поэтому решила провести совместную работу по укреплению семейных ценностей.</a:t>
            </a:r>
            <a:br>
              <a:rPr lang="ru-RU" sz="1800" dirty="0">
                <a:solidFill>
                  <a:srgbClr val="7030A0"/>
                </a:solidFill>
              </a:rPr>
            </a:br>
            <a:r>
              <a:rPr lang="ru-RU" sz="1800" dirty="0" smtClean="0">
                <a:solidFill>
                  <a:srgbClr val="7030A0"/>
                </a:solidFill>
              </a:rPr>
              <a:t>Уж </a:t>
            </a:r>
            <a:r>
              <a:rPr lang="ru-RU" sz="1800" dirty="0" smtClean="0">
                <a:solidFill>
                  <a:srgbClr val="7030A0"/>
                </a:solidFill>
              </a:rPr>
              <a:t>так устроен человек, что у каждого есть капелька суеверия. Не только в старину люди верили, что обереги обладают магической силой, приносят счастье, оберегают от нечисти, приносят гармонию в семью и дом. Пожалуй, одним из самых распространенных талисманов для дома можно назвать подкову. Подкова – это очень древний талисман, который, по легенде, приносит счастье, удачу если этот </a:t>
            </a:r>
            <a:r>
              <a:rPr lang="ru-RU" sz="1800" dirty="0" smtClean="0">
                <a:solidFill>
                  <a:srgbClr val="7030A0"/>
                </a:solidFill>
              </a:rPr>
              <a:t>оберег разместить </a:t>
            </a:r>
            <a:r>
              <a:rPr lang="ru-RU" sz="1800" dirty="0">
                <a:solidFill>
                  <a:srgbClr val="7030A0"/>
                </a:solidFill>
              </a:rPr>
              <a:t>в доме.</a:t>
            </a:r>
            <a:r>
              <a:rPr lang="ru-RU" sz="1800" dirty="0"/>
              <a:t> </a:t>
            </a:r>
            <a:br>
              <a:rPr lang="ru-RU" sz="1800" dirty="0"/>
            </a:br>
            <a:r>
              <a:rPr lang="ru-RU" sz="1800" dirty="0" smtClean="0"/>
              <a:t>     </a:t>
            </a:r>
            <a:r>
              <a:rPr lang="ru-RU" sz="1800" dirty="0" smtClean="0">
                <a:solidFill>
                  <a:srgbClr val="7030A0"/>
                </a:solidFill>
              </a:rPr>
              <a:t>Наши </a:t>
            </a:r>
            <a:r>
              <a:rPr lang="ru-RU" sz="1800" dirty="0">
                <a:solidFill>
                  <a:srgbClr val="7030A0"/>
                </a:solidFill>
              </a:rPr>
              <a:t>предки считали, что если найти подкову на дороге, то с этого времени ты станешь </a:t>
            </a:r>
            <a:r>
              <a:rPr lang="ru-RU" sz="1800" i="1" dirty="0">
                <a:solidFill>
                  <a:srgbClr val="7030A0"/>
                </a:solidFill>
              </a:rPr>
              <a:t>«баловнем»</a:t>
            </a:r>
            <a:r>
              <a:rPr lang="ru-RU" sz="1800" dirty="0">
                <a:solidFill>
                  <a:srgbClr val="7030A0"/>
                </a:solidFill>
              </a:rPr>
              <a:t> судьбы. Если настоящую подкову вам не найти, то купленная, подаренная или сделанная своими руками, она так же будет обладать сильнейшей энергетикой. Подкова, направленная ветвями вверх, олицетворяет собой чашу, которая будет привлекать в дом богатство. Если же вы повесите подкову ветвями вниз, вся негативная энергия дома будет задерживаться на ней и стекать вниз, на землю. Обычно, таким образом, подкову вешают для защиты дома от злых сил</a:t>
            </a:r>
            <a:r>
              <a:rPr lang="ru-RU" sz="1800" b="1" dirty="0">
                <a:solidFill>
                  <a:srgbClr val="7030A0"/>
                </a:solidFill>
              </a:rPr>
              <a:t> </a:t>
            </a:r>
            <a:r>
              <a:rPr lang="ru-RU" sz="1800" i="1" dirty="0">
                <a:solidFill>
                  <a:srgbClr val="7030A0"/>
                </a:solidFill>
              </a:rPr>
              <a:t>(порчи, сглаза)</a:t>
            </a:r>
            <a:r>
              <a:rPr lang="ru-RU" sz="1800" dirty="0">
                <a:solidFill>
                  <a:srgbClr val="7030A0"/>
                </a:solidFill>
              </a:rPr>
              <a:t>. У нас на с давних времён принято придерживаться такой традиции: внутри дома подкова вешается ветвями вверх, а снаружи, например, над крыльцом – ветвями вниз.</a:t>
            </a:r>
            <a:br>
              <a:rPr lang="ru-RU" sz="1800" dirty="0">
                <a:solidFill>
                  <a:srgbClr val="7030A0"/>
                </a:solidFill>
              </a:rPr>
            </a:br>
            <a:r>
              <a:rPr lang="ru-RU" sz="1800" dirty="0" smtClean="0">
                <a:solidFill>
                  <a:srgbClr val="7030A0"/>
                </a:solidFill>
              </a:rPr>
              <a:t/>
            </a:r>
            <a:br>
              <a:rPr lang="ru-RU" sz="1800" dirty="0" smtClean="0">
                <a:solidFill>
                  <a:srgbClr val="7030A0"/>
                </a:solidFill>
              </a:rPr>
            </a:br>
            <a:endParaRPr lang="ru-RU" sz="1800" dirty="0">
              <a:solidFill>
                <a:srgbClr val="7030A0"/>
              </a:solidFill>
            </a:endParaRPr>
          </a:p>
        </p:txBody>
      </p:sp>
      <p:sp>
        <p:nvSpPr>
          <p:cNvPr id="3" name="AutoShape 4" descr="https://garde-robe.ru/wp-content/uploads/f/e/4/fe4594ef8bdf6150f713275f9e5f805d.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519792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5374" y="149290"/>
            <a:ext cx="10181253" cy="2071395"/>
          </a:xfrm>
        </p:spPr>
        <p:txBody>
          <a:bodyPr>
            <a:noAutofit/>
          </a:bodyPr>
          <a:lstStyle/>
          <a:p>
            <a:pPr algn="ctr"/>
            <a:r>
              <a:rPr lang="ru-RU" sz="1800" b="1" dirty="0" smtClean="0">
                <a:solidFill>
                  <a:srgbClr val="7030A0"/>
                </a:solidFill>
              </a:rPr>
              <a:t/>
            </a:r>
            <a:br>
              <a:rPr lang="ru-RU" sz="1800" b="1" dirty="0" smtClean="0">
                <a:solidFill>
                  <a:srgbClr val="7030A0"/>
                </a:solidFill>
              </a:rPr>
            </a:br>
            <a:r>
              <a:rPr lang="ru-RU" sz="1800" b="1" dirty="0">
                <a:solidFill>
                  <a:srgbClr val="7030A0"/>
                </a:solidFill>
              </a:rPr>
              <a:t/>
            </a:r>
            <a:br>
              <a:rPr lang="ru-RU" sz="1800" b="1" dirty="0">
                <a:solidFill>
                  <a:srgbClr val="7030A0"/>
                </a:solidFill>
              </a:rPr>
            </a:br>
            <a:r>
              <a:rPr lang="ru-RU" sz="1800" dirty="0" smtClean="0">
                <a:solidFill>
                  <a:srgbClr val="7030A0"/>
                </a:solidFill>
              </a:rPr>
              <a:t>Рассказав родителям и детям немного интересных фактов из истории культуры, мы приступили к работе.</a:t>
            </a:r>
            <a:br>
              <a:rPr lang="ru-RU" sz="1800" dirty="0" smtClean="0">
                <a:solidFill>
                  <a:srgbClr val="7030A0"/>
                </a:solidFill>
              </a:rPr>
            </a:br>
            <a:r>
              <a:rPr lang="ru-RU" sz="1800" dirty="0" smtClean="0">
                <a:solidFill>
                  <a:srgbClr val="7030A0"/>
                </a:solidFill>
              </a:rPr>
              <a:t>Для изготовления </a:t>
            </a:r>
            <a:r>
              <a:rPr lang="ru-RU" sz="1800" b="1" dirty="0" smtClean="0">
                <a:solidFill>
                  <a:srgbClr val="7030A0"/>
                </a:solidFill>
              </a:rPr>
              <a:t>«Оберега для дома – подкова на счастье» </a:t>
            </a:r>
            <a:r>
              <a:rPr lang="ru-RU" sz="1800" dirty="0" smtClean="0">
                <a:solidFill>
                  <a:srgbClr val="7030A0"/>
                </a:solidFill>
              </a:rPr>
              <a:t>нам понадобится:</a:t>
            </a:r>
            <a:br>
              <a:rPr lang="ru-RU" sz="1800" dirty="0" smtClean="0">
                <a:solidFill>
                  <a:srgbClr val="7030A0"/>
                </a:solidFill>
              </a:rPr>
            </a:br>
            <a:r>
              <a:rPr lang="ru-RU" sz="1800" dirty="0" smtClean="0">
                <a:solidFill>
                  <a:srgbClr val="7030A0"/>
                </a:solidFill>
              </a:rPr>
              <a:t>   Шаблон подковы из картона;</a:t>
            </a:r>
            <a:br>
              <a:rPr lang="ru-RU" sz="1800" dirty="0" smtClean="0">
                <a:solidFill>
                  <a:srgbClr val="7030A0"/>
                </a:solidFill>
              </a:rPr>
            </a:br>
            <a:r>
              <a:rPr lang="ru-RU" sz="1800" dirty="0">
                <a:solidFill>
                  <a:srgbClr val="7030A0"/>
                </a:solidFill>
              </a:rPr>
              <a:t> </a:t>
            </a:r>
            <a:r>
              <a:rPr lang="ru-RU" sz="1800" dirty="0" smtClean="0">
                <a:solidFill>
                  <a:srgbClr val="7030A0"/>
                </a:solidFill>
              </a:rPr>
              <a:t>  Джутовая нить;</a:t>
            </a:r>
            <a:br>
              <a:rPr lang="ru-RU" sz="1800" dirty="0" smtClean="0">
                <a:solidFill>
                  <a:srgbClr val="7030A0"/>
                </a:solidFill>
              </a:rPr>
            </a:br>
            <a:r>
              <a:rPr lang="ru-RU" sz="1800" dirty="0">
                <a:solidFill>
                  <a:srgbClr val="7030A0"/>
                </a:solidFill>
              </a:rPr>
              <a:t> </a:t>
            </a:r>
            <a:r>
              <a:rPr lang="ru-RU" sz="1800" dirty="0" smtClean="0">
                <a:solidFill>
                  <a:srgbClr val="7030A0"/>
                </a:solidFill>
              </a:rPr>
              <a:t>  Клей ПВА;</a:t>
            </a:r>
            <a:br>
              <a:rPr lang="ru-RU" sz="1800" dirty="0" smtClean="0">
                <a:solidFill>
                  <a:srgbClr val="7030A0"/>
                </a:solidFill>
              </a:rPr>
            </a:br>
            <a:r>
              <a:rPr lang="ru-RU" sz="1800" dirty="0">
                <a:solidFill>
                  <a:srgbClr val="7030A0"/>
                </a:solidFill>
              </a:rPr>
              <a:t> </a:t>
            </a:r>
            <a:r>
              <a:rPr lang="ru-RU" sz="1800" dirty="0" smtClean="0">
                <a:solidFill>
                  <a:srgbClr val="7030A0"/>
                </a:solidFill>
              </a:rPr>
              <a:t>  Ножницы;</a:t>
            </a:r>
            <a:br>
              <a:rPr lang="ru-RU" sz="1800" dirty="0" smtClean="0">
                <a:solidFill>
                  <a:srgbClr val="7030A0"/>
                </a:solidFill>
              </a:rPr>
            </a:br>
            <a:r>
              <a:rPr lang="ru-RU" sz="1800" dirty="0">
                <a:solidFill>
                  <a:srgbClr val="7030A0"/>
                </a:solidFill>
              </a:rPr>
              <a:t> </a:t>
            </a:r>
            <a:r>
              <a:rPr lang="ru-RU" sz="1800" dirty="0" smtClean="0">
                <a:solidFill>
                  <a:srgbClr val="7030A0"/>
                </a:solidFill>
              </a:rPr>
              <a:t>  </a:t>
            </a:r>
            <a:r>
              <a:rPr lang="ru-RU" sz="1800" dirty="0" err="1" smtClean="0">
                <a:solidFill>
                  <a:srgbClr val="7030A0"/>
                </a:solidFill>
              </a:rPr>
              <a:t>Клеющий</a:t>
            </a:r>
            <a:r>
              <a:rPr lang="ru-RU" sz="1800" dirty="0" smtClean="0">
                <a:solidFill>
                  <a:srgbClr val="7030A0"/>
                </a:solidFill>
              </a:rPr>
              <a:t> пистолет.</a:t>
            </a:r>
            <a:br>
              <a:rPr lang="ru-RU" sz="1800" dirty="0" smtClean="0">
                <a:solidFill>
                  <a:srgbClr val="7030A0"/>
                </a:solidFill>
              </a:rPr>
            </a:br>
            <a:r>
              <a:rPr lang="ru-RU" sz="1800" dirty="0">
                <a:solidFill>
                  <a:srgbClr val="7030A0"/>
                </a:solidFill>
              </a:rPr>
              <a:t> </a:t>
            </a:r>
            <a:r>
              <a:rPr lang="ru-RU" sz="1800" dirty="0" smtClean="0">
                <a:solidFill>
                  <a:srgbClr val="7030A0"/>
                </a:solidFill>
              </a:rPr>
              <a:t>  Символика оберегов.</a:t>
            </a:r>
            <a:endParaRPr lang="ru-RU" sz="1800" dirty="0">
              <a:solidFill>
                <a:srgbClr val="7030A0"/>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222" y="2609147"/>
            <a:ext cx="4424222" cy="3988503"/>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8123" y="2616079"/>
            <a:ext cx="4287605" cy="4018892"/>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5264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89234"/>
          </a:xfrm>
        </p:spPr>
        <p:txBody>
          <a:bodyPr>
            <a:normAutofit/>
          </a:bodyPr>
          <a:lstStyle/>
          <a:p>
            <a:pPr algn="ctr"/>
            <a:r>
              <a:rPr lang="ru-RU" sz="1800" dirty="0" smtClean="0">
                <a:solidFill>
                  <a:srgbClr val="7030A0"/>
                </a:solidFill>
              </a:rPr>
              <a:t>Берем плотный картон, из него вырезаем по шаблону подкову.</a:t>
            </a:r>
            <a:endParaRPr lang="ru-RU" sz="1800" dirty="0">
              <a:solidFill>
                <a:srgbClr val="7030A0"/>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4952" y="1695636"/>
            <a:ext cx="4483223" cy="396831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7984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9330" y="365125"/>
            <a:ext cx="6700059" cy="819863"/>
          </a:xfrm>
        </p:spPr>
        <p:txBody>
          <a:bodyPr>
            <a:normAutofit/>
          </a:bodyPr>
          <a:lstStyle/>
          <a:p>
            <a:pPr algn="ctr"/>
            <a:r>
              <a:rPr lang="ru-RU" sz="1800" dirty="0" smtClean="0">
                <a:solidFill>
                  <a:srgbClr val="7030A0"/>
                </a:solidFill>
              </a:rPr>
              <a:t>Затем эту подкову нужно обмотать джутовой веревкой. А чтобы она плотно прилегала картон смазать клеем ПВА.</a:t>
            </a:r>
            <a:endParaRPr lang="ru-RU" sz="1800" dirty="0">
              <a:solidFill>
                <a:srgbClr val="7030A0"/>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469" y="1690688"/>
            <a:ext cx="4048217" cy="4443782"/>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9477" y="1690688"/>
            <a:ext cx="4074850" cy="4443782"/>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4722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9929327" cy="640715"/>
          </a:xfrm>
        </p:spPr>
        <p:txBody>
          <a:bodyPr>
            <a:normAutofit/>
          </a:bodyPr>
          <a:lstStyle/>
          <a:p>
            <a:pPr algn="ctr"/>
            <a:r>
              <a:rPr lang="ru-RU" sz="1800" dirty="0" smtClean="0">
                <a:solidFill>
                  <a:srgbClr val="7030A0"/>
                </a:solidFill>
              </a:rPr>
              <a:t>Родители с удовольствием увлеклись работой.</a:t>
            </a:r>
            <a:endParaRPr lang="ru-RU" sz="1800" dirty="0">
              <a:solidFill>
                <a:srgbClr val="7030A0"/>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505" y="1205345"/>
            <a:ext cx="4299241" cy="450299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4336" y="1205345"/>
            <a:ext cx="4269687" cy="4502998"/>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35890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dirty="0" smtClean="0">
                <a:solidFill>
                  <a:srgbClr val="7030A0"/>
                </a:solidFill>
              </a:rPr>
              <a:t>Основная часть «Оберега – подковы для счастья» готова.</a:t>
            </a:r>
            <a:endParaRPr lang="ru-RU" sz="1800" dirty="0">
              <a:solidFill>
                <a:srgbClr val="7030A0"/>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4738" y="1606858"/>
            <a:ext cx="5393097" cy="477618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5150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267</Words>
  <Application>Microsoft Office PowerPoint</Application>
  <PresentationFormat>Произвольный</PresentationFormat>
  <Paragraphs>46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ДЕТСКИЙ САД «АЛЕНУШКА», СТРКУРНОЕ ПОРАЗДЕЛЕНИЕ МБОУ                        БОЧКАРСКАЯ СОШ ИМЕНИ ГЕРОЯ СОВЕТСКОГО  СОЮЗА  Д.И.ШКУРАТА</vt:lpstr>
      <vt:lpstr>Мастер-класс для родителей совместно с детьми. Тема: «Изготовление домашнего оберега «Подкова на счастье» Целевая аудитория: родители, дети 5 -6 лет Описание работы: домашний оберег «Подкова на счастье» Цель: представить прием изготовления домашнего оберега «Подкова на счастье» с использованием нетрадиционной техники.    Задачи:</vt:lpstr>
      <vt:lpstr>Актуальность темы:  Президент России Владимир Владимирович Путин объявил 2024 год в стране Годом семьи. В этот год особое внимание уделено сохранению семейных ценностей. К ним относятся любовь, верность, уважение, взаимопонимание и поддержка. Эти ценности являются основой крепкой и счастливой семьи. Особое значение имеет семья в жизни ребенка, в его становлении и поведении. Семья объединяет детей, родителей, родственников кровными узами. В семье могут формироваться все личностные качества. </vt:lpstr>
      <vt:lpstr>      В нашем детском саду мы уделяем большое внимание по работе с родителями и семьями.  Поэтому решила провести совместную работу по укреплению семейных ценностей. Уж так устроен человек, что у каждого есть капелька суеверия. Не только в старину люди верили, что обереги обладают магической силой, приносят счастье, оберегают от нечисти, приносят гармонию в семью и дом. Пожалуй, одним из самых распространенных талисманов для дома можно назвать подкову. Подкова – это очень древний талисман, который, по легенде, приносит счастье, удачу если этот оберег разместить в доме.       Наши предки считали, что если найти подкову на дороге, то с этого времени ты станешь «баловнем» судьбы. Если настоящую подкову вам не найти, то купленная, подаренная или сделанная своими руками, она так же будет обладать сильнейшей энергетикой. Подкова, направленная ветвями вверх, олицетворяет собой чашу, которая будет привлекать в дом богатство. Если же вы повесите подкову ветвями вниз, вся негативная энергия дома будет задерживаться на ней и стекать вниз, на землю. Обычно, таким образом, подкову вешают для защиты дома от злых сил (порчи, сглаза). У нас на с давних времён принято придерживаться такой традиции: внутри дома подкова вешается ветвями вверх, а снаружи, например, над крыльцом – ветвями вниз.  </vt:lpstr>
      <vt:lpstr>  Рассказав родителям и детям немного интересных фактов из истории культуры, мы приступили к работе. Для изготовления «Оберега для дома – подкова на счастье» нам понадобится:    Шаблон подковы из картона;    Джутовая нить;    Клей ПВА;    Ножницы;    Клеющий пистолет.    Символика оберегов.</vt:lpstr>
      <vt:lpstr>Берем плотный картон, из него вырезаем по шаблону подкову.</vt:lpstr>
      <vt:lpstr>Затем эту подкову нужно обмотать джутовой веревкой. А чтобы она плотно прилегала картон смазать клеем ПВА.</vt:lpstr>
      <vt:lpstr>Родители с удовольствием увлеклись работой.</vt:lpstr>
      <vt:lpstr>Основная часть «Оберега – подковы для счастья» готова.</vt:lpstr>
      <vt:lpstr>Далее оформляем наши обереги  нужной символикой. Существует одна тонкость. Дело в том, что все детали, которые крепятся на декоративном обереге, не случайны и имеют определенное значение. Поэтому украшая их, я познакомила родителей со значением деталей, которые можно приклеить к талисману. Раздала каждому родителю на стол по карточке, значение символов в обереге.</vt:lpstr>
      <vt:lpstr>Вооружившись этими знаниями, родители с детьми стали  украшать каждый свою подкову. Прикрепив клеем на ней те символы, которые им были больше всего по душе.</vt:lpstr>
      <vt:lpstr>Все подковы были выполнены очень аккуратно и эстетически красивы. Выполняя свои работы родители признались, что изготовляя свои обереги для дома они думали о членах семьи, что необходимо им для счастья и чтобы им хотелось сохранить, сберечь и приумножить в своем доме.  Вот такие обереги у нас получились.</vt:lpstr>
      <vt:lpstr>Мастер – класс получился интересным. Впечатлил родителей и детей. Все свои «Подковы для счастья» они забрали домой и повешали в своем доме.</vt:lpstr>
      <vt:lpstr>Пусть эти «Обереги для дома – подковы на счастье» - охраняют ваших близких от неприятностей, приносят добро, здоровье, счастье.    Пусть вашу семью   минует ненастье!         Поможет вам в этом          подкова на счастье!          Подкова настоящая,            счастье приносящая!                И будет в жизни клево,                 если есть ПОДКОВА !!!         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Natallia</dc:creator>
  <cp:lastModifiedBy>Пользователь</cp:lastModifiedBy>
  <cp:revision>47</cp:revision>
  <dcterms:created xsi:type="dcterms:W3CDTF">2024-03-19T12:05:26Z</dcterms:created>
  <dcterms:modified xsi:type="dcterms:W3CDTF">2024-03-22T03:42:48Z</dcterms:modified>
</cp:coreProperties>
</file>